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5" r:id="rId3"/>
    <p:sldId id="289" r:id="rId4"/>
    <p:sldId id="290" r:id="rId5"/>
    <p:sldId id="291" r:id="rId6"/>
    <p:sldId id="292" r:id="rId7"/>
    <p:sldId id="293" r:id="rId8"/>
    <p:sldId id="28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0BB"/>
    <a:srgbClr val="B3D3EA"/>
    <a:srgbClr val="1984CC"/>
    <a:srgbClr val="03136A"/>
    <a:srgbClr val="35759D"/>
    <a:srgbClr val="35B19D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2" autoAdjust="0"/>
    <p:restoredTop sz="95596" autoAdjust="0"/>
  </p:normalViewPr>
  <p:slideViewPr>
    <p:cSldViewPr>
      <p:cViewPr varScale="1">
        <p:scale>
          <a:sx n="73" d="100"/>
          <a:sy n="73" d="100"/>
        </p:scale>
        <p:origin x="-15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D0DE7D1-61F8-4C15-8922-702E177BF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96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2311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5932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92961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64921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65258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42197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96299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998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990600"/>
            <a:ext cx="3886200" cy="704850"/>
          </a:xfrm>
          <a:effectLst/>
        </p:spPr>
        <p:txBody>
          <a:bodyPr/>
          <a:lstStyle>
            <a:lvl1pPr algn="ct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981200"/>
            <a:ext cx="38862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72213" y="152400"/>
            <a:ext cx="2014537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5891213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28600" y="152400"/>
            <a:ext cx="8058150" cy="556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240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901/jaba.2004.37-9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1571604" y="4929198"/>
            <a:ext cx="7572396" cy="1500198"/>
          </a:xfrm>
          <a:prstGeom prst="rect">
            <a:avLst/>
          </a:prstGeom>
          <a:gradFill rotWithShape="1">
            <a:gsLst>
              <a:gs pos="0">
                <a:schemeClr val="tx2">
                  <a:alpha val="0"/>
                </a:schemeClr>
              </a:gs>
              <a:gs pos="100000">
                <a:schemeClr val="tx2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627784" y="3861048"/>
            <a:ext cx="6187604" cy="1773000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rgbClr val="FF0000"/>
                </a:solidFill>
              </a:rPr>
              <a:t>Video Temelli Öğretimle Sosyal </a:t>
            </a:r>
            <a:r>
              <a:rPr lang="tr-TR" dirty="0" smtClean="0">
                <a:solidFill>
                  <a:srgbClr val="FF0000"/>
                </a:solidFill>
              </a:rPr>
              <a:t>Beceri Öğretimi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5672158"/>
            <a:ext cx="6029338" cy="685800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chemeClr val="tx1"/>
                </a:solidFill>
              </a:rPr>
              <a:t>Doç. Dr. Serpil ALPTEKİN 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</a:t>
            </a:r>
            <a:r>
              <a:rPr lang="tr-TR" sz="2800" dirty="0" smtClean="0"/>
              <a:t>Video Temelli Öğretim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r>
              <a:rPr lang="tr-TR" sz="1800" dirty="0" smtClean="0"/>
              <a:t> </a:t>
            </a:r>
            <a:r>
              <a:rPr lang="tr-TR" sz="1800" dirty="0" smtClean="0"/>
              <a:t>Video modelle </a:t>
            </a:r>
            <a:r>
              <a:rPr lang="tr-TR" sz="1800" dirty="0"/>
              <a:t>öğretimi, öğrencinin modelin yaptığı davranışı gözledikten sonra aynısını ya da benzerini yapmasını sağlayan süreçlerden oluşan bir uygulama olarak tanımlayabiliriz 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28421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 Aşamalar  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315200" cy="4191000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 </a:t>
            </a:r>
            <a:endParaRPr lang="ru-RU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83" y="1517650"/>
            <a:ext cx="6454568" cy="428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93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Hedef Davranışı Belirleme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315200" cy="4191000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Bu aşamada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bireyin </a:t>
            </a:r>
            <a:r>
              <a:rPr lang="tr-TR" sz="1800" dirty="0"/>
              <a:t>yaşına ve özelliklerine uygun olarak hedef davranış belirlenir.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hedef </a:t>
            </a:r>
            <a:r>
              <a:rPr lang="tr-TR" sz="1800" dirty="0"/>
              <a:t>davranışın ne olduğu çok iyi tanımlanmalıdır.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başlama </a:t>
            </a:r>
            <a:r>
              <a:rPr lang="tr-TR" sz="1800" dirty="0"/>
              <a:t>düzeyi verileri toplanarak öğrencinin becerinin basamaklarındaki performans düzeyi belirlenir.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öğrencinin </a:t>
            </a:r>
            <a:r>
              <a:rPr lang="tr-TR" sz="1800" dirty="0"/>
              <a:t>video modelle öğretimi kullanabilmesi için gerekli ön koşullara sahip olup olmadığı belirlenir </a:t>
            </a:r>
            <a:endParaRPr lang="tr-TR" sz="1800" dirty="0" smtClean="0"/>
          </a:p>
          <a:p>
            <a:pPr marL="0" indent="0">
              <a:buNone/>
            </a:pPr>
            <a:r>
              <a:rPr lang="tr-TR" sz="1800" dirty="0" smtClean="0"/>
              <a:t> </a:t>
            </a:r>
            <a:endParaRPr lang="tr-TR" sz="1800" dirty="0"/>
          </a:p>
          <a:p>
            <a:pPr marL="0" indent="0"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28645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marL="450215" indent="-450215" algn="ctr">
              <a:lnSpc>
                <a:spcPct val="150000"/>
              </a:lnSpc>
              <a:spcAft>
                <a:spcPts val="600"/>
              </a:spcAft>
            </a:pPr>
            <a:r>
              <a:rPr lang="tr-TR" sz="2800" dirty="0" smtClean="0"/>
              <a:t>  </a:t>
            </a:r>
            <a:r>
              <a:rPr lang="tr-TR" sz="2800" dirty="0" smtClean="0"/>
              <a:t> </a:t>
            </a:r>
            <a:r>
              <a:rPr lang="tr-TR" sz="2800" b="1" i="1" dirty="0">
                <a:latin typeface="Times New Roman"/>
                <a:ea typeface="Calibri"/>
                <a:cs typeface="Times New Roman"/>
              </a:rPr>
              <a:t>Öğretimi planlama</a:t>
            </a:r>
            <a:r>
              <a:rPr lang="tr-TR" sz="2400" dirty="0">
                <a:latin typeface="Calibri"/>
                <a:ea typeface="Calibri"/>
                <a:cs typeface="Times New Roman"/>
              </a:rPr>
              <a:t/>
            </a:r>
            <a:br>
              <a:rPr lang="tr-TR" sz="2400" dirty="0"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315200" cy="4191000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r>
              <a:rPr lang="tr-TR" sz="1800" dirty="0" smtClean="0"/>
              <a:t>Bu aşamada </a:t>
            </a:r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hedef </a:t>
            </a:r>
            <a:r>
              <a:rPr lang="tr-TR" sz="1800" dirty="0"/>
              <a:t>davranışa ilişkin senaryolar oluşturulur. </a:t>
            </a:r>
            <a:r>
              <a:rPr lang="tr-TR" sz="1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yapılan öğretimin </a:t>
            </a:r>
            <a:r>
              <a:rPr lang="tr-TR" sz="1800" dirty="0"/>
              <a:t>etkili olmasını sağlamak için öğrenci için etkili olan </a:t>
            </a:r>
            <a:r>
              <a:rPr lang="tr-TR" sz="1800" dirty="0" err="1"/>
              <a:t>pekiştireçler</a:t>
            </a:r>
            <a:r>
              <a:rPr lang="tr-TR" sz="1800" dirty="0"/>
              <a:t> belirlenir.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öğretim sırasında </a:t>
            </a:r>
            <a:r>
              <a:rPr lang="tr-TR" sz="1800" dirty="0"/>
              <a:t>kullanılacak araç gereçler öğretim başlamadan önce hazırlanır. </a:t>
            </a:r>
            <a:endParaRPr lang="tr-TR" sz="1800" dirty="0" smtClean="0"/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videolar hazırlanır ve hangi tür modelin </a:t>
            </a:r>
            <a:r>
              <a:rPr lang="tr-TR" sz="1800" dirty="0"/>
              <a:t>kullanılacağına karar verilmelidir </a:t>
            </a:r>
            <a:endParaRPr lang="tr-TR" sz="1800" dirty="0"/>
          </a:p>
          <a:p>
            <a:pPr marL="0" indent="0">
              <a:buNone/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37074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Uygulama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315200" cy="4191000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r>
              <a:rPr lang="tr-TR" sz="1800" dirty="0" smtClean="0"/>
              <a:t>Bu aşamada </a:t>
            </a:r>
          </a:p>
          <a:p>
            <a:pPr marL="0" indent="0">
              <a:buNone/>
            </a:pPr>
            <a:endParaRPr lang="tr-TR" sz="1800" dirty="0"/>
          </a:p>
          <a:p>
            <a:r>
              <a:rPr lang="tr-TR" sz="1800" dirty="0" smtClean="0"/>
              <a:t>ortam düzenlenir</a:t>
            </a:r>
          </a:p>
          <a:p>
            <a:r>
              <a:rPr lang="tr-TR" sz="1800" dirty="0" smtClean="0"/>
              <a:t>Araç gereçler hazırlanır.</a:t>
            </a:r>
          </a:p>
          <a:p>
            <a:r>
              <a:rPr lang="tr-TR" sz="1800" dirty="0" smtClean="0"/>
              <a:t>Öğrenciye video izletilir. </a:t>
            </a:r>
          </a:p>
          <a:p>
            <a:r>
              <a:rPr lang="tr-TR" sz="1800" dirty="0" smtClean="0"/>
              <a:t>İzlediği davranışı prova etmesi istenir. 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84668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  </a:t>
            </a:r>
            <a:r>
              <a:rPr lang="tr-TR" sz="2800" dirty="0" smtClean="0"/>
              <a:t> Öğrenciyi İzleme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315200" cy="4191000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smtClean="0"/>
              <a:t> </a:t>
            </a:r>
          </a:p>
          <a:p>
            <a:pPr marL="0" indent="0">
              <a:buNone/>
            </a:pPr>
            <a:r>
              <a:rPr lang="tr-TR" sz="1800" dirty="0" smtClean="0"/>
              <a:t>Bu aşamada</a:t>
            </a:r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video </a:t>
            </a:r>
            <a:r>
              <a:rPr lang="tr-TR" sz="1800" dirty="0"/>
              <a:t>modelle öğretimde uygulama devam ederken öğrencideki ilerlemeleri görmek, öğretimin aksayan yönlerini belirlemek, veriye dayalı yeni kararlar vermek için veri </a:t>
            </a:r>
            <a:r>
              <a:rPr lang="tr-TR" sz="1800" dirty="0" smtClean="0"/>
              <a:t>toplanır. </a:t>
            </a:r>
          </a:p>
          <a:p>
            <a:pPr>
              <a:buFont typeface="Wingdings" pitchFamily="2" charset="2"/>
              <a:buChar char="ü"/>
            </a:pPr>
            <a:r>
              <a:rPr lang="tr-TR" sz="1800" dirty="0" smtClean="0"/>
              <a:t>hedef davranış </a:t>
            </a:r>
            <a:r>
              <a:rPr lang="tr-TR" sz="1800" dirty="0"/>
              <a:t>belirlenen ölçüt doğrultusunda sergilenmeye başladığında ipucunu silikleştirme çalışmalarına geçilmelidir. 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52887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Kaynaklar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endParaRPr lang="tr-TR" sz="1000" dirty="0" smtClean="0"/>
          </a:p>
          <a:p>
            <a:pPr marL="0" indent="0">
              <a:buNone/>
            </a:pPr>
            <a:r>
              <a:rPr lang="tr-TR" sz="1000" dirty="0" smtClean="0"/>
              <a:t> </a:t>
            </a:r>
            <a:r>
              <a:rPr lang="tr-TR" sz="1000" dirty="0" err="1"/>
              <a:t>Olçay</a:t>
            </a:r>
            <a:r>
              <a:rPr lang="tr-TR" sz="1000" dirty="0"/>
              <a:t> Gül, S. &amp; Vuran, S. (2010). Sosyal becerilerin öğretiminde video model</a:t>
            </a:r>
            <a:r>
              <a:rPr lang="tr-TR" sz="1000" i="1" dirty="0"/>
              <a:t> </a:t>
            </a:r>
            <a:r>
              <a:rPr lang="tr-TR" sz="1000" dirty="0"/>
              <a:t>yöntemiyle yürütülen araştırmaların analizi. </a:t>
            </a:r>
            <a:r>
              <a:rPr lang="tr-TR" sz="1000" i="1" dirty="0"/>
              <a:t>Kuram ve Uygulamada Eğitim Bilimleri, 10</a:t>
            </a:r>
            <a:r>
              <a:rPr lang="tr-TR" sz="1000" dirty="0"/>
              <a:t>(1), 217-274</a:t>
            </a:r>
            <a:r>
              <a:rPr lang="tr-TR" sz="1000" dirty="0" smtClean="0"/>
              <a:t>.</a:t>
            </a:r>
          </a:p>
          <a:p>
            <a:pPr marL="0" indent="0">
              <a:buNone/>
            </a:pPr>
            <a:r>
              <a:rPr lang="tr-TR" sz="1000" dirty="0" err="1"/>
              <a:t>Nikopoulos</a:t>
            </a:r>
            <a:r>
              <a:rPr lang="tr-TR" sz="1000" dirty="0"/>
              <a:t>, C., &amp; Keenan, M. (2004). </a:t>
            </a:r>
            <a:r>
              <a:rPr lang="tr-TR" sz="1000" dirty="0" err="1"/>
              <a:t>Effects</a:t>
            </a:r>
            <a:r>
              <a:rPr lang="tr-TR" sz="1000" dirty="0"/>
              <a:t> of video </a:t>
            </a:r>
            <a:r>
              <a:rPr lang="tr-TR" sz="1000" dirty="0" err="1"/>
              <a:t>modeling</a:t>
            </a:r>
            <a:r>
              <a:rPr lang="tr-TR" sz="1000" dirty="0"/>
              <a:t> on </a:t>
            </a:r>
            <a:r>
              <a:rPr lang="tr-TR" sz="1000" dirty="0" err="1"/>
              <a:t>social</a:t>
            </a:r>
            <a:r>
              <a:rPr lang="tr-TR" sz="1000" dirty="0"/>
              <a:t> </a:t>
            </a:r>
            <a:r>
              <a:rPr lang="tr-TR" sz="1000" dirty="0" err="1"/>
              <a:t>initiations</a:t>
            </a:r>
            <a:r>
              <a:rPr lang="tr-TR" sz="1000" dirty="0"/>
              <a:t> </a:t>
            </a:r>
            <a:r>
              <a:rPr lang="tr-TR" sz="1000" dirty="0" err="1"/>
              <a:t>by</a:t>
            </a:r>
            <a:r>
              <a:rPr lang="tr-TR" sz="1000" dirty="0"/>
              <a:t> </a:t>
            </a:r>
            <a:r>
              <a:rPr lang="tr-TR" sz="1000" dirty="0" err="1"/>
              <a:t>children</a:t>
            </a:r>
            <a:r>
              <a:rPr lang="tr-TR" sz="1000" dirty="0"/>
              <a:t> </a:t>
            </a:r>
            <a:r>
              <a:rPr lang="tr-TR" sz="1000" dirty="0" err="1"/>
              <a:t>with</a:t>
            </a:r>
            <a:r>
              <a:rPr lang="tr-TR" sz="1000" dirty="0"/>
              <a:t> </a:t>
            </a:r>
            <a:r>
              <a:rPr lang="tr-TR" sz="1000" dirty="0" err="1"/>
              <a:t>autism</a:t>
            </a:r>
            <a:r>
              <a:rPr lang="tr-TR" sz="1000" dirty="0"/>
              <a:t>. </a:t>
            </a:r>
            <a:r>
              <a:rPr lang="tr-TR" sz="1000" i="1" dirty="0" err="1"/>
              <a:t>Journal</a:t>
            </a:r>
            <a:r>
              <a:rPr lang="tr-TR" sz="1000" i="1" dirty="0"/>
              <a:t> of </a:t>
            </a:r>
            <a:r>
              <a:rPr lang="tr-TR" sz="1000" i="1" dirty="0" err="1"/>
              <a:t>Applied</a:t>
            </a:r>
            <a:r>
              <a:rPr lang="tr-TR" sz="1000" i="1" dirty="0"/>
              <a:t> </a:t>
            </a:r>
            <a:r>
              <a:rPr lang="tr-TR" sz="1000" i="1" dirty="0" err="1"/>
              <a:t>Behavior</a:t>
            </a:r>
            <a:r>
              <a:rPr lang="tr-TR" sz="1000" i="1" dirty="0"/>
              <a:t> Analysis, 37</a:t>
            </a:r>
            <a:r>
              <a:rPr lang="tr-TR" sz="1000" dirty="0"/>
              <a:t>(1), 93-96. </a:t>
            </a:r>
            <a:r>
              <a:rPr lang="tr-TR" sz="1000" u="sng" dirty="0">
                <a:hlinkClick r:id="rId4"/>
              </a:rPr>
              <a:t>https://doi.org/10.1901/jaba.2004.37-93</a:t>
            </a:r>
            <a:endParaRPr lang="tr-TR" sz="1000" dirty="0"/>
          </a:p>
          <a:p>
            <a:pPr marL="0" indent="0">
              <a:buNone/>
            </a:pPr>
            <a:r>
              <a:rPr lang="tr-TR" sz="1000" dirty="0" err="1"/>
              <a:t>Nikopoulos</a:t>
            </a:r>
            <a:r>
              <a:rPr lang="tr-TR" sz="1000" dirty="0"/>
              <a:t>, C. (2007). Using video </a:t>
            </a:r>
            <a:r>
              <a:rPr lang="tr-TR" sz="1000" dirty="0" err="1"/>
              <a:t>modeling</a:t>
            </a:r>
            <a:r>
              <a:rPr lang="tr-TR" sz="1000" dirty="0"/>
              <a:t> </a:t>
            </a:r>
            <a:r>
              <a:rPr lang="tr-TR" sz="1000" dirty="0" err="1"/>
              <a:t>to</a:t>
            </a:r>
            <a:r>
              <a:rPr lang="tr-TR" sz="1000" dirty="0"/>
              <a:t> </a:t>
            </a:r>
            <a:r>
              <a:rPr lang="tr-TR" sz="1000" dirty="0" err="1"/>
              <a:t>teach</a:t>
            </a:r>
            <a:r>
              <a:rPr lang="tr-TR" sz="1000" dirty="0"/>
              <a:t> </a:t>
            </a:r>
            <a:r>
              <a:rPr lang="tr-TR" sz="1000" dirty="0" err="1"/>
              <a:t>complex</a:t>
            </a:r>
            <a:r>
              <a:rPr lang="tr-TR" sz="1000" dirty="0"/>
              <a:t> </a:t>
            </a:r>
            <a:r>
              <a:rPr lang="tr-TR" sz="1000" dirty="0" err="1"/>
              <a:t>social</a:t>
            </a:r>
            <a:r>
              <a:rPr lang="tr-TR" sz="1000" dirty="0"/>
              <a:t> </a:t>
            </a:r>
            <a:r>
              <a:rPr lang="tr-TR" sz="1000" dirty="0" err="1"/>
              <a:t>sequences</a:t>
            </a:r>
            <a:r>
              <a:rPr lang="tr-TR" sz="1000" dirty="0"/>
              <a:t> </a:t>
            </a:r>
            <a:r>
              <a:rPr lang="tr-TR" sz="1000" dirty="0" err="1"/>
              <a:t>to</a:t>
            </a:r>
            <a:r>
              <a:rPr lang="tr-TR" sz="1000" dirty="0"/>
              <a:t> </a:t>
            </a:r>
            <a:r>
              <a:rPr lang="tr-TR" sz="1000" dirty="0" err="1"/>
              <a:t>children</a:t>
            </a:r>
            <a:r>
              <a:rPr lang="tr-TR" sz="1000" dirty="0"/>
              <a:t> </a:t>
            </a:r>
            <a:r>
              <a:rPr lang="tr-TR" sz="1000" dirty="0" err="1"/>
              <a:t>with</a:t>
            </a:r>
            <a:r>
              <a:rPr lang="tr-TR" sz="1000" dirty="0"/>
              <a:t> </a:t>
            </a:r>
            <a:r>
              <a:rPr lang="tr-TR" sz="1000" dirty="0" err="1"/>
              <a:t>autism</a:t>
            </a:r>
            <a:r>
              <a:rPr lang="tr-TR" sz="1000" dirty="0"/>
              <a:t>. </a:t>
            </a:r>
            <a:r>
              <a:rPr lang="tr-TR" sz="1000" i="1" dirty="0" err="1"/>
              <a:t>Journal</a:t>
            </a:r>
            <a:r>
              <a:rPr lang="tr-TR" sz="1000" i="1" dirty="0"/>
              <a:t> of </a:t>
            </a:r>
            <a:r>
              <a:rPr lang="tr-TR" sz="1000" i="1" dirty="0" err="1"/>
              <a:t>Autism</a:t>
            </a:r>
            <a:r>
              <a:rPr lang="tr-TR" sz="1000" i="1" dirty="0"/>
              <a:t> </a:t>
            </a:r>
            <a:r>
              <a:rPr lang="tr-TR" sz="1000" i="1" dirty="0" err="1"/>
              <a:t>Developmental</a:t>
            </a:r>
            <a:r>
              <a:rPr lang="tr-TR" sz="1000" i="1" dirty="0"/>
              <a:t> </a:t>
            </a:r>
            <a:r>
              <a:rPr lang="tr-TR" sz="1000" i="1" dirty="0" err="1"/>
              <a:t>Disorders</a:t>
            </a:r>
            <a:r>
              <a:rPr lang="tr-TR" sz="1000" i="1" dirty="0"/>
              <a:t>, 37</a:t>
            </a:r>
            <a:r>
              <a:rPr lang="tr-TR" sz="1000" dirty="0"/>
              <a:t>, 678-693. </a:t>
            </a:r>
            <a:r>
              <a:rPr lang="tr-TR" sz="1000" u="sng" dirty="0" smtClean="0"/>
              <a:t>10.1007/s10803-006-0195-x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tr-TR" sz="1000" smtClean="0">
                <a:latin typeface="Times New Roman"/>
                <a:ea typeface="Calibri"/>
                <a:cs typeface="Times New Roman"/>
              </a:rPr>
              <a:t>Genç </a:t>
            </a:r>
            <a:r>
              <a:rPr lang="tr-TR" sz="1000" dirty="0">
                <a:latin typeface="Times New Roman"/>
                <a:ea typeface="Calibri"/>
                <a:cs typeface="Times New Roman"/>
              </a:rPr>
              <a:t>Tosun, D. (2020). Video modelle öğretim. E. Ünlü </a:t>
            </a:r>
            <a:r>
              <a:rPr lang="tr-TR" sz="1000" dirty="0">
                <a:latin typeface="Times New Roman"/>
                <a:ea typeface="Times New Roman"/>
                <a:cs typeface="Times New Roman"/>
              </a:rPr>
              <a:t>(Ed.), </a:t>
            </a:r>
            <a:r>
              <a:rPr lang="tr-TR" sz="1000" i="1" dirty="0">
                <a:latin typeface="Times New Roman"/>
                <a:ea typeface="Times New Roman"/>
                <a:cs typeface="Times New Roman"/>
              </a:rPr>
              <a:t>Otizmde etkili uygulamalar</a:t>
            </a:r>
            <a:r>
              <a:rPr lang="tr-TR" sz="10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tr-TR" sz="1000" dirty="0">
                <a:latin typeface="Times New Roman"/>
                <a:ea typeface="Calibri"/>
                <a:cs typeface="Times New Roman"/>
              </a:rPr>
              <a:t>(</a:t>
            </a:r>
            <a:r>
              <a:rPr lang="tr-TR" sz="1000" dirty="0" err="1">
                <a:latin typeface="Times New Roman"/>
                <a:ea typeface="Calibri"/>
                <a:cs typeface="Times New Roman"/>
              </a:rPr>
              <a:t>ss</a:t>
            </a:r>
            <a:r>
              <a:rPr lang="tr-TR" sz="1000" dirty="0">
                <a:latin typeface="Times New Roman"/>
                <a:ea typeface="Calibri"/>
                <a:cs typeface="Times New Roman"/>
              </a:rPr>
              <a:t>. 85-117).</a:t>
            </a:r>
            <a:r>
              <a:rPr lang="tr-TR" sz="1000" dirty="0">
                <a:latin typeface="Times New Roman"/>
                <a:ea typeface="Times New Roman"/>
                <a:cs typeface="Times New Roman"/>
              </a:rPr>
              <a:t>Vize Akademik.</a:t>
            </a:r>
            <a:endParaRPr lang="tr-TR" sz="9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tr-TR" sz="1000" dirty="0"/>
          </a:p>
          <a:p>
            <a:pPr marL="0" indent="0">
              <a:buNone/>
            </a:pPr>
            <a:endParaRPr lang="tr-TR" sz="1000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84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Другая 232">
      <a:dk1>
        <a:srgbClr val="4D4D4D"/>
      </a:dk1>
      <a:lt1>
        <a:srgbClr val="4D4D4D"/>
      </a:lt1>
      <a:dk2>
        <a:srgbClr val="FFFFFF"/>
      </a:dk2>
      <a:lt2>
        <a:srgbClr val="F89279"/>
      </a:lt2>
      <a:accent1>
        <a:srgbClr val="FF9728"/>
      </a:accent1>
      <a:accent2>
        <a:srgbClr val="00D078"/>
      </a:accent2>
      <a:accent3>
        <a:srgbClr val="DADADA"/>
      </a:accent3>
      <a:accent4>
        <a:srgbClr val="BBC0BB"/>
      </a:accent4>
      <a:accent5>
        <a:srgbClr val="FFFFFF"/>
      </a:accent5>
      <a:accent6>
        <a:srgbClr val="2A9ADC"/>
      </a:accent6>
      <a:hlink>
        <a:srgbClr val="2A9ADC"/>
      </a:hlink>
      <a:folHlink>
        <a:srgbClr val="4D4D4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E21B0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powerpoint-template-24</Template>
  <TotalTime>87</TotalTime>
  <Words>341</Words>
  <Application>Microsoft Office PowerPoint</Application>
  <PresentationFormat>Ekran Gösterisi (4:3)</PresentationFormat>
  <Paragraphs>56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powerpoint-template-24</vt:lpstr>
      <vt:lpstr>Video Temelli Öğretimle Sosyal Beceri Öğretimi </vt:lpstr>
      <vt:lpstr> Video Temelli Öğretim</vt:lpstr>
      <vt:lpstr>  Aşamalar  </vt:lpstr>
      <vt:lpstr>Hedef Davranışı Belirleme</vt:lpstr>
      <vt:lpstr>   Öğretimi planlama </vt:lpstr>
      <vt:lpstr> Uygulama</vt:lpstr>
      <vt:lpstr>   Öğrenciyi İzleme</vt:lpstr>
      <vt:lpstr>Kaynaklar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home</dc:creator>
  <cp:lastModifiedBy>ASUS</cp:lastModifiedBy>
  <cp:revision>22</cp:revision>
  <dcterms:created xsi:type="dcterms:W3CDTF">2012-04-20T20:16:23Z</dcterms:created>
  <dcterms:modified xsi:type="dcterms:W3CDTF">2021-03-03T18:54:33Z</dcterms:modified>
</cp:coreProperties>
</file>